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1" r:id="rId6"/>
    <p:sldId id="262" r:id="rId7"/>
    <p:sldId id="260" r:id="rId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78" autoAdjust="0"/>
    <p:restoredTop sz="86323" autoAdjust="0"/>
  </p:normalViewPr>
  <p:slideViewPr>
    <p:cSldViewPr>
      <p:cViewPr varScale="1">
        <p:scale>
          <a:sx n="63" d="100"/>
          <a:sy n="63" d="100"/>
        </p:scale>
        <p:origin x="-1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1812"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594D7EC1-60D5-4297-8280-FB0273BDF417}" type="datetimeFigureOut">
              <a:rPr lang="en-US" smtClean="0"/>
              <a:t>11/5/2013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E3AF8D05-D398-44C5-A1F3-A6F960EB48CC}" type="slidenum">
              <a:rPr lang="en-US" smtClean="0"/>
              <a:t>‹#›</a:t>
            </a:fld>
            <a:endParaRPr lang="en-US"/>
          </a:p>
        </p:txBody>
      </p:sp>
    </p:spTree>
    <p:extLst>
      <p:ext uri="{BB962C8B-B14F-4D97-AF65-F5344CB8AC3E}">
        <p14:creationId xmlns:p14="http://schemas.microsoft.com/office/powerpoint/2010/main" val="1422983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3624414-06EC-475D-A3B7-7E6995427F00}" type="datetimeFigureOut">
              <a:rPr lang="en-US" smtClean="0"/>
              <a:t>11/5/2013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81FBEFB7-2A97-4D74-8E6E-DF6953AB3CE2}" type="slidenum">
              <a:rPr lang="en-US" smtClean="0"/>
              <a:t>‹#›</a:t>
            </a:fld>
            <a:endParaRPr lang="en-US"/>
          </a:p>
        </p:txBody>
      </p:sp>
    </p:spTree>
    <p:extLst>
      <p:ext uri="{BB962C8B-B14F-4D97-AF65-F5344CB8AC3E}">
        <p14:creationId xmlns:p14="http://schemas.microsoft.com/office/powerpoint/2010/main" val="121220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FBEFB7-2A97-4D74-8E6E-DF6953AB3CE2}" type="slidenum">
              <a:rPr lang="en-US" smtClean="0"/>
              <a:t>1</a:t>
            </a:fld>
            <a:endParaRPr lang="en-US"/>
          </a:p>
        </p:txBody>
      </p:sp>
    </p:spTree>
    <p:extLst>
      <p:ext uri="{BB962C8B-B14F-4D97-AF65-F5344CB8AC3E}">
        <p14:creationId xmlns:p14="http://schemas.microsoft.com/office/powerpoint/2010/main" val="326318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Eliot Laurence Spitzer (born June 10, 1959) is an American lawyer, political commentator, and Democratic Party politician. He most recently ran as a candidate for New York City Comptroller, losing the Democratic nomination to Scott Stringer. He served as the 54th Governor of New York from January 2007 until his resignation on March 17, 2008, which occurred in the aftermath of a prostitution scandal. </a:t>
            </a:r>
            <a:endParaRPr lang="en-US" dirty="0"/>
          </a:p>
        </p:txBody>
      </p:sp>
      <p:sp>
        <p:nvSpPr>
          <p:cNvPr id="4" name="Slide Number Placeholder 3"/>
          <p:cNvSpPr>
            <a:spLocks noGrp="1"/>
          </p:cNvSpPr>
          <p:nvPr>
            <p:ph type="sldNum" sz="quarter" idx="10"/>
          </p:nvPr>
        </p:nvSpPr>
        <p:spPr/>
        <p:txBody>
          <a:bodyPr/>
          <a:lstStyle/>
          <a:p>
            <a:fld id="{81FBEFB7-2A97-4D74-8E6E-DF6953AB3CE2}" type="slidenum">
              <a:rPr lang="en-US" smtClean="0"/>
              <a:t>2</a:t>
            </a:fld>
            <a:endParaRPr lang="en-US"/>
          </a:p>
        </p:txBody>
      </p:sp>
    </p:spTree>
    <p:extLst>
      <p:ext uri="{BB962C8B-B14F-4D97-AF65-F5344CB8AC3E}">
        <p14:creationId xmlns:p14="http://schemas.microsoft.com/office/powerpoint/2010/main" val="331937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FBEFB7-2A97-4D74-8E6E-DF6953AB3CE2}" type="slidenum">
              <a:rPr lang="en-US" smtClean="0"/>
              <a:t>3</a:t>
            </a:fld>
            <a:endParaRPr lang="en-US"/>
          </a:p>
        </p:txBody>
      </p:sp>
    </p:spTree>
    <p:extLst>
      <p:ext uri="{BB962C8B-B14F-4D97-AF65-F5344CB8AC3E}">
        <p14:creationId xmlns:p14="http://schemas.microsoft.com/office/powerpoint/2010/main" val="11824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went on to work for the law firm of Paul, Weiss, </a:t>
            </a:r>
            <a:r>
              <a:rPr lang="en-US" dirty="0" err="1" smtClean="0"/>
              <a:t>Rifkind</a:t>
            </a:r>
            <a:r>
              <a:rPr lang="en-US" dirty="0" smtClean="0"/>
              <a:t>, Wharton &amp; Garrison, and subsequently the Manhattan District Attorney's office to pursue organized crime. He launched the investigation that brought down the Gambino crime family's control over Manhattan's garment and trucking industries.</a:t>
            </a:r>
          </a:p>
          <a:p>
            <a:r>
              <a:rPr lang="en-US" dirty="0" smtClean="0"/>
              <a:t>As attorney general, Spitzer prosecuted cases relating to corporate white collar crime, securities fraud, internet fraud and environmental protection. </a:t>
            </a:r>
          </a:p>
          <a:p>
            <a:r>
              <a:rPr lang="en-US" dirty="0" smtClean="0"/>
              <a:t>During his time as attorney general, Spitzer brought major cases against some of the country's largest corporate giants. He also brought at least two cases against alleged prostitution rings and, as governor, signed legislation to increase penalties for international sex trafficking. </a:t>
            </a:r>
            <a:endParaRPr lang="en-US" dirty="0"/>
          </a:p>
        </p:txBody>
      </p:sp>
      <p:sp>
        <p:nvSpPr>
          <p:cNvPr id="4" name="Slide Number Placeholder 3"/>
          <p:cNvSpPr>
            <a:spLocks noGrp="1"/>
          </p:cNvSpPr>
          <p:nvPr>
            <p:ph type="sldNum" sz="quarter" idx="10"/>
          </p:nvPr>
        </p:nvSpPr>
        <p:spPr/>
        <p:txBody>
          <a:bodyPr/>
          <a:lstStyle/>
          <a:p>
            <a:fld id="{81FBEFB7-2A97-4D74-8E6E-DF6953AB3CE2}" type="slidenum">
              <a:rPr lang="en-US" smtClean="0"/>
              <a:t>4</a:t>
            </a:fld>
            <a:endParaRPr lang="en-US"/>
          </a:p>
        </p:txBody>
      </p:sp>
    </p:spTree>
    <p:extLst>
      <p:ext uri="{BB962C8B-B14F-4D97-AF65-F5344CB8AC3E}">
        <p14:creationId xmlns:p14="http://schemas.microsoft.com/office/powerpoint/2010/main" val="302532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March 10, 2008, The New York Times reported that Spitzer had previously patronized a high-priced prostitution service called Emperors Club VIP. </a:t>
            </a:r>
            <a:r>
              <a:rPr lang="en-US" dirty="0" smtClean="0"/>
              <a:t>According to published reports, investigators believe Spitzer paid up to $80,000 for prostitutes over a period of several years while he was Attorney General, and later as Governor. </a:t>
            </a:r>
            <a:r>
              <a:rPr lang="en-US" baseline="0" dirty="0" smtClean="0"/>
              <a:t>The scandal prompted him to resign as Governor on March 17. </a:t>
            </a:r>
            <a:endParaRPr lang="en-US" dirty="0"/>
          </a:p>
        </p:txBody>
      </p:sp>
      <p:sp>
        <p:nvSpPr>
          <p:cNvPr id="4" name="Slide Number Placeholder 3"/>
          <p:cNvSpPr>
            <a:spLocks noGrp="1"/>
          </p:cNvSpPr>
          <p:nvPr>
            <p:ph type="sldNum" sz="quarter" idx="10"/>
          </p:nvPr>
        </p:nvSpPr>
        <p:spPr/>
        <p:txBody>
          <a:bodyPr/>
          <a:lstStyle/>
          <a:p>
            <a:fld id="{81FBEFB7-2A97-4D74-8E6E-DF6953AB3CE2}" type="slidenum">
              <a:rPr lang="en-US" smtClean="0"/>
              <a:t>5</a:t>
            </a:fld>
            <a:endParaRPr lang="en-US"/>
          </a:p>
        </p:txBody>
      </p:sp>
    </p:spTree>
    <p:extLst>
      <p:ext uri="{BB962C8B-B14F-4D97-AF65-F5344CB8AC3E}">
        <p14:creationId xmlns:p14="http://schemas.microsoft.com/office/powerpoint/2010/main" val="3066059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 most recently ran as a candidate for New York City Comptroller, losing the Democratic nomination to Scott Stringer.  On May 31, 2013 Eliot and his wife were reported to be living apart.</a:t>
            </a:r>
            <a:endParaRPr lang="en-US"/>
          </a:p>
        </p:txBody>
      </p:sp>
      <p:sp>
        <p:nvSpPr>
          <p:cNvPr id="4" name="Slide Number Placeholder 3"/>
          <p:cNvSpPr>
            <a:spLocks noGrp="1"/>
          </p:cNvSpPr>
          <p:nvPr>
            <p:ph type="sldNum" sz="quarter" idx="10"/>
          </p:nvPr>
        </p:nvSpPr>
        <p:spPr/>
        <p:txBody>
          <a:bodyPr/>
          <a:lstStyle/>
          <a:p>
            <a:fld id="{81FBEFB7-2A97-4D74-8E6E-DF6953AB3CE2}" type="slidenum">
              <a:rPr lang="en-US" smtClean="0"/>
              <a:t>6</a:t>
            </a:fld>
            <a:endParaRPr lang="en-US"/>
          </a:p>
        </p:txBody>
      </p:sp>
    </p:spTree>
    <p:extLst>
      <p:ext uri="{BB962C8B-B14F-4D97-AF65-F5344CB8AC3E}">
        <p14:creationId xmlns:p14="http://schemas.microsoft.com/office/powerpoint/2010/main" val="130389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FBEFB7-2A97-4D74-8E6E-DF6953AB3CE2}" type="slidenum">
              <a:rPr lang="en-US" smtClean="0"/>
              <a:t>7</a:t>
            </a:fld>
            <a:endParaRPr lang="en-US"/>
          </a:p>
        </p:txBody>
      </p:sp>
    </p:spTree>
    <p:extLst>
      <p:ext uri="{BB962C8B-B14F-4D97-AF65-F5344CB8AC3E}">
        <p14:creationId xmlns:p14="http://schemas.microsoft.com/office/powerpoint/2010/main" val="358464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1BAA92-8752-4A53-8936-5252F5581CC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1948101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BAA92-8752-4A53-8936-5252F5581CC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319560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BAA92-8752-4A53-8936-5252F5581CC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347384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BAA92-8752-4A53-8936-5252F5581CC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106830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BAA92-8752-4A53-8936-5252F5581CCD}"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45978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BAA92-8752-4A53-8936-5252F5581CCD}"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158472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BAA92-8752-4A53-8936-5252F5581CCD}" type="datetimeFigureOut">
              <a:rPr lang="en-US" smtClean="0"/>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94982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BAA92-8752-4A53-8936-5252F5581CCD}" type="datetimeFigureOut">
              <a:rPr lang="en-US" smtClean="0"/>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130793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BAA92-8752-4A53-8936-5252F5581CCD}" type="datetimeFigureOut">
              <a:rPr lang="en-US" smtClean="0"/>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261640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BAA92-8752-4A53-8936-5252F5581CCD}"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207516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BAA92-8752-4A53-8936-5252F5581CCD}"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61AAF-2B87-4E1D-B869-282231810CEC}" type="slidenum">
              <a:rPr lang="en-US" smtClean="0"/>
              <a:t>‹#›</a:t>
            </a:fld>
            <a:endParaRPr lang="en-US"/>
          </a:p>
        </p:txBody>
      </p:sp>
    </p:spTree>
    <p:extLst>
      <p:ext uri="{BB962C8B-B14F-4D97-AF65-F5344CB8AC3E}">
        <p14:creationId xmlns:p14="http://schemas.microsoft.com/office/powerpoint/2010/main" val="63499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BAA92-8752-4A53-8936-5252F5581CCD}" type="datetimeFigureOut">
              <a:rPr lang="en-US" smtClean="0"/>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61AAF-2B87-4E1D-B869-282231810CEC}" type="slidenum">
              <a:rPr lang="en-US" smtClean="0"/>
              <a:t>‹#›</a:t>
            </a:fld>
            <a:endParaRPr lang="en-US"/>
          </a:p>
        </p:txBody>
      </p:sp>
    </p:spTree>
    <p:extLst>
      <p:ext uri="{BB962C8B-B14F-4D97-AF65-F5344CB8AC3E}">
        <p14:creationId xmlns:p14="http://schemas.microsoft.com/office/powerpoint/2010/main" val="3036414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1VyXw3eSMP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Eliot Spitzer</a:t>
            </a:r>
            <a:endParaRPr lang="en-US" dirty="0"/>
          </a:p>
        </p:txBody>
      </p:sp>
      <p:sp>
        <p:nvSpPr>
          <p:cNvPr id="3" name="Subtitle 2"/>
          <p:cNvSpPr>
            <a:spLocks noGrp="1"/>
          </p:cNvSpPr>
          <p:nvPr>
            <p:ph type="subTitle" idx="1"/>
          </p:nvPr>
        </p:nvSpPr>
        <p:spPr/>
        <p:txBody>
          <a:bodyPr/>
          <a:lstStyle/>
          <a:p>
            <a:r>
              <a:rPr lang="en-US" dirty="0" smtClean="0"/>
              <a:t>“Hubris </a:t>
            </a:r>
            <a:r>
              <a:rPr lang="en-US" dirty="0" smtClean="0"/>
              <a:t>was </a:t>
            </a:r>
            <a:r>
              <a:rPr lang="en-US" dirty="0" smtClean="0"/>
              <a:t>terminal”</a:t>
            </a:r>
            <a:endParaRPr lang="en-US" dirty="0"/>
          </a:p>
        </p:txBody>
      </p:sp>
    </p:spTree>
    <p:extLst>
      <p:ext uri="{BB962C8B-B14F-4D97-AF65-F5344CB8AC3E}">
        <p14:creationId xmlns:p14="http://schemas.microsoft.com/office/powerpoint/2010/main" val="264947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begin…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551" y="1676400"/>
            <a:ext cx="3142049" cy="396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76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assent </a:t>
            </a:r>
            <a:endParaRPr lang="en-US" dirty="0"/>
          </a:p>
        </p:txBody>
      </p:sp>
      <p:sp>
        <p:nvSpPr>
          <p:cNvPr id="3" name="Content Placeholder 2"/>
          <p:cNvSpPr>
            <a:spLocks noGrp="1"/>
          </p:cNvSpPr>
          <p:nvPr>
            <p:ph idx="1"/>
          </p:nvPr>
        </p:nvSpPr>
        <p:spPr/>
        <p:txBody>
          <a:bodyPr/>
          <a:lstStyle/>
          <a:p>
            <a:r>
              <a:rPr lang="en-US" dirty="0" smtClean="0"/>
              <a:t>Princeton and Harvard Law</a:t>
            </a:r>
          </a:p>
          <a:p>
            <a:r>
              <a:rPr lang="en-US" dirty="0" smtClean="0"/>
              <a:t>Married </a:t>
            </a:r>
            <a:r>
              <a:rPr lang="en-US" dirty="0" err="1" smtClean="0"/>
              <a:t>Silda</a:t>
            </a:r>
            <a:r>
              <a:rPr lang="en-US" dirty="0" smtClean="0"/>
              <a:t> Wall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0"/>
            <a:ext cx="44767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94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Accomplishments</a:t>
            </a:r>
            <a:endParaRPr lang="en-US" dirty="0"/>
          </a:p>
        </p:txBody>
      </p:sp>
      <p:sp>
        <p:nvSpPr>
          <p:cNvPr id="3" name="Content Placeholder 2"/>
          <p:cNvSpPr>
            <a:spLocks noGrp="1"/>
          </p:cNvSpPr>
          <p:nvPr>
            <p:ph idx="1"/>
          </p:nvPr>
        </p:nvSpPr>
        <p:spPr/>
        <p:txBody>
          <a:bodyPr/>
          <a:lstStyle/>
          <a:p>
            <a:r>
              <a:rPr lang="en-US" dirty="0" smtClean="0"/>
              <a:t>Private law firms</a:t>
            </a:r>
          </a:p>
          <a:p>
            <a:r>
              <a:rPr lang="en-US" dirty="0" smtClean="0"/>
              <a:t>Manhattan District Attorney’s office</a:t>
            </a:r>
          </a:p>
          <a:p>
            <a:r>
              <a:rPr lang="en-US" dirty="0" smtClean="0"/>
              <a:t>New York State Attorney General</a:t>
            </a:r>
          </a:p>
          <a:p>
            <a:r>
              <a:rPr lang="en-US" dirty="0" smtClean="0"/>
              <a:t>Governor of New York</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009367"/>
            <a:ext cx="5078186" cy="284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12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a:t>
            </a:r>
            <a:endParaRPr lang="en-US" dirty="0"/>
          </a:p>
        </p:txBody>
      </p:sp>
      <p:sp>
        <p:nvSpPr>
          <p:cNvPr id="3" name="Content Placeholder 2"/>
          <p:cNvSpPr>
            <a:spLocks noGrp="1"/>
          </p:cNvSpPr>
          <p:nvPr>
            <p:ph idx="1"/>
          </p:nvPr>
        </p:nvSpPr>
        <p:spPr/>
        <p:txBody>
          <a:bodyPr/>
          <a:lstStyle/>
          <a:p>
            <a:pPr marL="0" indent="0" algn="ctr">
              <a:buNone/>
            </a:pPr>
            <a:r>
              <a:rPr lang="en-US" dirty="0" smtClean="0">
                <a:latin typeface="Baskerville Old Face" panose="02020602080505020303" pitchFamily="18" charset="0"/>
              </a:rPr>
              <a:t>Prostitution Scandal</a:t>
            </a:r>
          </a:p>
          <a:p>
            <a:pPr marL="0" indent="0" algn="ctr">
              <a:buNone/>
            </a:pPr>
            <a:r>
              <a:rPr lang="en-US" dirty="0" smtClean="0">
                <a:latin typeface="Baskerville Old Face" panose="02020602080505020303" pitchFamily="18" charset="0"/>
              </a:rPr>
              <a:t>Spitzer Resigns</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895600"/>
            <a:ext cx="3445886" cy="331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54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a:t>
            </a:r>
            <a:endParaRPr lang="en-US" dirty="0"/>
          </a:p>
        </p:txBody>
      </p:sp>
      <p:sp>
        <p:nvSpPr>
          <p:cNvPr id="3" name="Content Placeholder 2"/>
          <p:cNvSpPr>
            <a:spLocks noGrp="1"/>
          </p:cNvSpPr>
          <p:nvPr>
            <p:ph idx="1"/>
          </p:nvPr>
        </p:nvSpPr>
        <p:spPr/>
        <p:txBody>
          <a:bodyPr/>
          <a:lstStyle/>
          <a:p>
            <a:r>
              <a:rPr lang="en-US" dirty="0" smtClean="0"/>
              <a:t>Cable news</a:t>
            </a:r>
          </a:p>
          <a:p>
            <a:r>
              <a:rPr lang="en-US" dirty="0" smtClean="0"/>
              <a:t>A run for public office </a:t>
            </a:r>
          </a:p>
          <a:p>
            <a:r>
              <a:rPr lang="en-US" dirty="0" smtClean="0"/>
              <a:t>And </a:t>
            </a:r>
            <a:r>
              <a:rPr lang="en-US" dirty="0" smtClean="0">
                <a:hlinkClick r:id="rId3"/>
              </a:rPr>
              <a:t>this…</a:t>
            </a:r>
            <a:endParaRPr lang="en-US" dirty="0" smtClean="0"/>
          </a:p>
          <a:p>
            <a:endParaRPr lang="en-US" dirty="0"/>
          </a:p>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81200"/>
            <a:ext cx="4267200"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93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lstStyle/>
          <a:p>
            <a:pPr marL="0" indent="0">
              <a:buNone/>
            </a:pPr>
            <a:r>
              <a:rPr lang="en-US" dirty="0"/>
              <a:t>"Eliot Spitzer." Wikipedia. Wikimedia Foundation, 11 Jan. 2013. Web. 01 Nov. </a:t>
            </a:r>
            <a:r>
              <a:rPr lang="en-US"/>
              <a:t>2013</a:t>
            </a:r>
            <a:r>
              <a:rPr lang="en-US" smtClean="0"/>
              <a:t>.</a:t>
            </a:r>
          </a:p>
          <a:p>
            <a:pPr marL="0" indent="0">
              <a:buNone/>
            </a:pPr>
            <a:endParaRPr lang="en-US" dirty="0"/>
          </a:p>
          <a:p>
            <a:pPr marL="0" indent="0">
              <a:buNone/>
            </a:pPr>
            <a:r>
              <a:rPr lang="en-US" dirty="0" smtClean="0"/>
              <a:t>MICHELS</a:t>
            </a:r>
            <a:r>
              <a:rPr lang="en-US" dirty="0"/>
              <a:t>, SCOTT. "Tough Words Come Back to Haunt Spitzer." </a:t>
            </a:r>
            <a:r>
              <a:rPr lang="en-US" i="1" dirty="0"/>
              <a:t>ABC News</a:t>
            </a:r>
            <a:r>
              <a:rPr lang="en-US" dirty="0"/>
              <a:t>. ABC News Network, 10 Mar. 2008. Web. 01 Nov. 2013</a:t>
            </a:r>
            <a:r>
              <a:rPr lang="en-US"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81086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418</Words>
  <Application>Microsoft Office PowerPoint</Application>
  <PresentationFormat>On-screen Show (4:3)</PresentationFormat>
  <Paragraphs>36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Eliot Spitzer</vt:lpstr>
      <vt:lpstr>To begin…</vt:lpstr>
      <vt:lpstr>The assent </vt:lpstr>
      <vt:lpstr>Professional Accomplishments</vt:lpstr>
      <vt:lpstr>The Fall</vt:lpstr>
      <vt:lpstr>The aftermath</vt:lpstr>
      <vt:lpstr>Work Cited</vt:lpstr>
    </vt:vector>
  </TitlesOfParts>
  <Company>New Paltz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Eliot Spitzer</dc:title>
  <dc:creator>1</dc:creator>
  <cp:lastModifiedBy>NPCSD</cp:lastModifiedBy>
  <cp:revision>12</cp:revision>
  <cp:lastPrinted>2013-11-05T13:40:26Z</cp:lastPrinted>
  <dcterms:created xsi:type="dcterms:W3CDTF">2013-11-01T13:13:11Z</dcterms:created>
  <dcterms:modified xsi:type="dcterms:W3CDTF">2013-11-05T13:41:32Z</dcterms:modified>
</cp:coreProperties>
</file>